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 Slab"/>
      <p:regular r:id="rId14"/>
      <p:bold r:id="rId15"/>
    </p:embeddedFont>
    <p:embeddedFont>
      <p:font typeface="Source Sans Pr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Slab-bold.fntdata"/><Relationship Id="rId14" Type="http://schemas.openxmlformats.org/officeDocument/2006/relationships/font" Target="fonts/RobotoSlab-regular.fntdata"/><Relationship Id="rId17" Type="http://schemas.openxmlformats.org/officeDocument/2006/relationships/font" Target="fonts/SourceSansPro-bold.fntdata"/><Relationship Id="rId16" Type="http://schemas.openxmlformats.org/officeDocument/2006/relationships/font" Target="fonts/SourceSansPr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SourceSansPro-boldItalic.fntdata"/><Relationship Id="rId6" Type="http://schemas.openxmlformats.org/officeDocument/2006/relationships/slide" Target="slides/slide1.xml"/><Relationship Id="rId18" Type="http://schemas.openxmlformats.org/officeDocument/2006/relationships/font" Target="fonts/SourceSansPr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f68a09ba76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f68a09ba76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f68a09ba76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f68a09ba76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f68a09ba76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f68a09ba76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f68a09ba76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f68a09ba76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f68a09ba76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f68a09ba76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f68a09ba76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f68a09ba76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f68a09ba76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f68a09ba76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mplete pattern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/>
          <p:nvPr/>
        </p:nvSpPr>
        <p:spPr>
          <a:xfrm>
            <a:off x="-26550" y="-14850"/>
            <a:ext cx="9197100" cy="5173200"/>
          </a:xfrm>
          <a:prstGeom prst="rect">
            <a:avLst/>
          </a:prstGeom>
          <a:solidFill>
            <a:srgbClr val="CFD8DC">
              <a:alpha val="49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8" name="Google Shape;68;p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9" name="Google Shape;6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/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19" r="19" t="0"/>
          <a:stretch/>
        </p:blipFill>
        <p:spPr>
          <a:xfrm flipH="1" rot="10800000">
            <a:off x="5952" y="0"/>
            <a:ext cx="91406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/>
          <p:nvPr>
            <p:ph idx="1" type="body"/>
          </p:nvPr>
        </p:nvSpPr>
        <p:spPr>
          <a:xfrm>
            <a:off x="1215300" y="1723650"/>
            <a:ext cx="6713400" cy="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600"/>
              <a:buChar char="◎"/>
              <a:defRPr i="1" sz="3600"/>
            </a:lvl1pPr>
            <a:lvl2pPr indent="-457200" lvl="1" marL="9144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○"/>
              <a:defRPr i="1" sz="3600"/>
            </a:lvl2pPr>
            <a:lvl3pPr indent="-457200" lvl="2" marL="13716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◉"/>
              <a:defRPr i="1" sz="3600"/>
            </a:lvl3pPr>
            <a:lvl4pPr indent="-457200" lvl="3" marL="182880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i="1" sz="3600"/>
            </a:lvl4pPr>
            <a:lvl5pPr indent="-457200" lvl="4" marL="2286000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i="1" sz="3600"/>
            </a:lvl5pPr>
            <a:lvl6pPr indent="-457200" lvl="5" marL="2743200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i="1" sz="3600"/>
            </a:lvl6pPr>
            <a:lvl7pPr indent="-457200" lvl="6" marL="320040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i="1" sz="3600"/>
            </a:lvl7pPr>
            <a:lvl8pPr indent="-457200" lvl="7" marL="3657600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i="1" sz="3600"/>
            </a:lvl8pPr>
            <a:lvl9pPr indent="-457200" lvl="8" marL="411480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i="1" sz="3600"/>
            </a:lvl9pPr>
          </a:lstStyle>
          <a:p/>
        </p:txBody>
      </p:sp>
      <p:grpSp>
        <p:nvGrpSpPr>
          <p:cNvPr id="32" name="Google Shape;32;p4"/>
          <p:cNvGrpSpPr/>
          <p:nvPr/>
        </p:nvGrpSpPr>
        <p:grpSpPr>
          <a:xfrm>
            <a:off x="3839646" y="782918"/>
            <a:ext cx="1464573" cy="842707"/>
            <a:chOff x="3593400" y="1729675"/>
            <a:chExt cx="1957200" cy="1123610"/>
          </a:xfrm>
        </p:grpSpPr>
        <p:sp>
          <p:nvSpPr>
            <p:cNvPr id="33" name="Google Shape;33;p4"/>
            <p:cNvSpPr txBox="1"/>
            <p:nvPr/>
          </p:nvSpPr>
          <p:spPr>
            <a:xfrm>
              <a:off x="3593400" y="1729675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6000">
                  <a:solidFill>
                    <a:schemeClr val="accen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“</a:t>
              </a:r>
              <a:endParaRPr b="1" sz="60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cap="flat" cmpd="sng" w="9525">
              <a:solidFill>
                <a:srgbClr val="CFD8DC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cap="flat" cmpd="sng" w="19050">
              <a:solidFill>
                <a:srgbClr val="CFD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6" name="Google Shape;36;p4"/>
          <p:cNvCxnSpPr>
            <a:endCxn id="34" idx="1"/>
          </p:cNvCxnSpPr>
          <p:nvPr/>
        </p:nvCxnSpPr>
        <p:spPr>
          <a:xfrm>
            <a:off x="3750511" y="390297"/>
            <a:ext cx="532200" cy="5355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" name="Google Shape;37;p4"/>
          <p:cNvCxnSpPr/>
          <p:nvPr/>
        </p:nvCxnSpPr>
        <p:spPr>
          <a:xfrm rot="10800000">
            <a:off x="4362902" y="436125"/>
            <a:ext cx="209100" cy="3696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" name="Google Shape;38;p4"/>
          <p:cNvCxnSpPr/>
          <p:nvPr/>
        </p:nvCxnSpPr>
        <p:spPr>
          <a:xfrm flipH="1" rot="10800000">
            <a:off x="4704510" y="351930"/>
            <a:ext cx="347100" cy="4746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-87" y="4749844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43" name="Google Shape;43;p5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" type="body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7" name="Google Shape;47;p6"/>
          <p:cNvSpPr txBox="1"/>
          <p:nvPr>
            <p:ph idx="2" type="body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" type="body"/>
          </p:nvPr>
        </p:nvSpPr>
        <p:spPr>
          <a:xfrm>
            <a:off x="786150" y="1200150"/>
            <a:ext cx="2419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2" type="body"/>
          </p:nvPr>
        </p:nvSpPr>
        <p:spPr>
          <a:xfrm>
            <a:off x="3329992" y="1200150"/>
            <a:ext cx="2419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3" type="body"/>
          </p:nvPr>
        </p:nvSpPr>
        <p:spPr>
          <a:xfrm>
            <a:off x="5873834" y="1200150"/>
            <a:ext cx="2419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idx="1" type="body"/>
          </p:nvPr>
        </p:nvSpPr>
        <p:spPr>
          <a:xfrm>
            <a:off x="457200" y="4055343"/>
            <a:ext cx="8229600" cy="3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-92" y="4749844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machinelearningmastery.com/how-to-perform-object-detection-in-photographs-with-mask-r-cnn-in-kera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matterport/Mask_RCNN" TargetMode="External"/><Relationship Id="rId4" Type="http://schemas.openxmlformats.org/officeDocument/2006/relationships/hyperlink" Target="https://github.com/akTwelve/Mask_RCNN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/>
          <p:nvPr>
            <p:ph type="ctrTitle"/>
          </p:nvPr>
        </p:nvSpPr>
        <p:spPr>
          <a:xfrm>
            <a:off x="311708" y="1325725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/>
              <a:t>Simple Image Detection &amp; Segmentation using Mask RCNN</a:t>
            </a:r>
            <a:endParaRPr sz="4900"/>
          </a:p>
        </p:txBody>
      </p:sp>
      <p:sp>
        <p:nvSpPr>
          <p:cNvPr id="75" name="Google Shape;75;p13"/>
          <p:cNvSpPr txBox="1"/>
          <p:nvPr>
            <p:ph idx="1" type="subTitle"/>
          </p:nvPr>
        </p:nvSpPr>
        <p:spPr>
          <a:xfrm>
            <a:off x="311700" y="35020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Machine Learning Mastery Tutorial</a:t>
            </a:r>
            <a:r>
              <a:rPr lang="en" sz="1400"/>
              <a:t> </a:t>
            </a:r>
            <a:endParaRPr sz="14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adapted and </a:t>
            </a:r>
            <a:r>
              <a:rPr lang="en" sz="1400"/>
              <a:t>annotated</a:t>
            </a:r>
            <a:r>
              <a:rPr lang="en" sz="1400"/>
              <a:t> by Kayla Neal for Pearce Lab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/>
          <p:nvPr>
            <p:ph type="title"/>
          </p:nvPr>
        </p:nvSpPr>
        <p:spPr>
          <a:xfrm>
            <a:off x="786150" y="168995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Imports</a:t>
            </a:r>
            <a:endParaRPr sz="2300"/>
          </a:p>
        </p:txBody>
      </p:sp>
      <p:sp>
        <p:nvSpPr>
          <p:cNvPr id="81" name="Google Shape;81;p14"/>
          <p:cNvSpPr txBox="1"/>
          <p:nvPr>
            <p:ph idx="1" type="body"/>
          </p:nvPr>
        </p:nvSpPr>
        <p:spPr>
          <a:xfrm>
            <a:off x="1163850" y="78495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600"/>
              </a:spcBef>
              <a:spcAft>
                <a:spcPts val="0"/>
              </a:spcAft>
              <a:buSzPts val="2100"/>
              <a:buChar char="◎"/>
            </a:pPr>
            <a:r>
              <a:rPr lang="en" sz="2100"/>
              <a:t>Tensorflow is used as a backend for keras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>
                <a:solidFill>
                  <a:srgbClr val="6AA84F"/>
                </a:solidFill>
              </a:rPr>
              <a:t>import</a:t>
            </a:r>
            <a:r>
              <a:rPr lang="en" sz="2100"/>
              <a:t> tensorflow </a:t>
            </a:r>
            <a:r>
              <a:rPr lang="en" sz="2100">
                <a:solidFill>
                  <a:srgbClr val="6AA84F"/>
                </a:solidFill>
              </a:rPr>
              <a:t>as</a:t>
            </a:r>
            <a:r>
              <a:rPr lang="en" sz="2100"/>
              <a:t> tf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>
                <a:solidFill>
                  <a:srgbClr val="6AA84F"/>
                </a:solidFill>
              </a:rPr>
              <a:t>f</a:t>
            </a:r>
            <a:r>
              <a:rPr lang="en" sz="2100">
                <a:solidFill>
                  <a:srgbClr val="6AA84F"/>
                </a:solidFill>
              </a:rPr>
              <a:t>rom</a:t>
            </a:r>
            <a:r>
              <a:rPr lang="en" sz="2100"/>
              <a:t> tensorflow.keras.preprocessing.image </a:t>
            </a:r>
            <a:r>
              <a:rPr lang="en" sz="2100">
                <a:solidFill>
                  <a:srgbClr val="6AA84F"/>
                </a:solidFill>
              </a:rPr>
              <a:t>import</a:t>
            </a:r>
            <a:r>
              <a:rPr lang="en" sz="2100"/>
              <a:t> load_img, img_to_array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◎"/>
            </a:pPr>
            <a:r>
              <a:rPr lang="en" sz="2100"/>
              <a:t>The </a:t>
            </a:r>
            <a:r>
              <a:rPr lang="en" sz="2100" u="sng">
                <a:solidFill>
                  <a:schemeClr val="hlink"/>
                </a:solidFill>
                <a:hlinkClick r:id="rId3"/>
              </a:rPr>
              <a:t>Mask RCNN model</a:t>
            </a:r>
            <a:r>
              <a:rPr lang="en" sz="2100"/>
              <a:t>   can be downloaded from github – not tf2 </a:t>
            </a:r>
            <a:r>
              <a:rPr lang="en" sz="2100"/>
              <a:t>compatible</a:t>
            </a:r>
            <a:r>
              <a:rPr lang="en" sz="2100"/>
              <a:t>, </a:t>
            </a:r>
            <a:r>
              <a:rPr lang="en" sz="2100" u="sng">
                <a:solidFill>
                  <a:schemeClr val="hlink"/>
                </a:solidFill>
                <a:hlinkClick r:id="rId4"/>
              </a:rPr>
              <a:t>an edited version</a:t>
            </a:r>
            <a:r>
              <a:rPr lang="en" sz="2100"/>
              <a:t> is. 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>
                <a:solidFill>
                  <a:srgbClr val="6AA84F"/>
                </a:solidFill>
              </a:rPr>
              <a:t>from</a:t>
            </a:r>
            <a:r>
              <a:rPr lang="en" sz="2100"/>
              <a:t> Mask_RCNN.mrcnn.config </a:t>
            </a:r>
            <a:r>
              <a:rPr lang="en" sz="2100">
                <a:solidFill>
                  <a:srgbClr val="6AA84F"/>
                </a:solidFill>
              </a:rPr>
              <a:t>import</a:t>
            </a:r>
            <a:r>
              <a:rPr lang="en" sz="2100"/>
              <a:t> Config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>
                <a:solidFill>
                  <a:srgbClr val="6AA84F"/>
                </a:solidFill>
              </a:rPr>
              <a:t>from</a:t>
            </a:r>
            <a:r>
              <a:rPr lang="en" sz="2100"/>
              <a:t> mrcnn </a:t>
            </a:r>
            <a:r>
              <a:rPr lang="en" sz="2100">
                <a:solidFill>
                  <a:srgbClr val="6AA84F"/>
                </a:solidFill>
              </a:rPr>
              <a:t>import</a:t>
            </a:r>
            <a:r>
              <a:rPr lang="en" sz="2100"/>
              <a:t> visualize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>
                <a:solidFill>
                  <a:srgbClr val="6AA84F"/>
                </a:solidFill>
              </a:rPr>
              <a:t>from</a:t>
            </a:r>
            <a:r>
              <a:rPr lang="en" sz="2100"/>
              <a:t> mrcnn.model </a:t>
            </a:r>
            <a:r>
              <a:rPr lang="en" sz="2100">
                <a:solidFill>
                  <a:srgbClr val="6AA84F"/>
                </a:solidFill>
              </a:rPr>
              <a:t>import</a:t>
            </a:r>
            <a:r>
              <a:rPr lang="en" sz="2100"/>
              <a:t> MaskRCNN</a:t>
            </a:r>
            <a:r>
              <a:rPr lang="en" sz="2100"/>
              <a:t> 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◎"/>
            </a:pPr>
            <a:r>
              <a:rPr lang="en" sz="2100"/>
              <a:t>matplot is also used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>
                <a:solidFill>
                  <a:srgbClr val="6AA84F"/>
                </a:solidFill>
              </a:rPr>
              <a:t>from</a:t>
            </a:r>
            <a:r>
              <a:rPr lang="en" sz="2100"/>
              <a:t> matplot </a:t>
            </a:r>
            <a:r>
              <a:rPr lang="en" sz="2100">
                <a:solidFill>
                  <a:srgbClr val="6AA84F"/>
                </a:solidFill>
              </a:rPr>
              <a:t>import</a:t>
            </a:r>
            <a:r>
              <a:rPr lang="en" sz="2100"/>
              <a:t> pyplot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>
                <a:solidFill>
                  <a:srgbClr val="6AA84F"/>
                </a:solidFill>
              </a:rPr>
              <a:t>f</a:t>
            </a:r>
            <a:r>
              <a:rPr lang="en" sz="2100">
                <a:solidFill>
                  <a:srgbClr val="6AA84F"/>
                </a:solidFill>
              </a:rPr>
              <a:t>rom</a:t>
            </a:r>
            <a:r>
              <a:rPr lang="en" sz="2100"/>
              <a:t> matplot.patches </a:t>
            </a:r>
            <a:r>
              <a:rPr lang="en" sz="2100">
                <a:solidFill>
                  <a:srgbClr val="6AA84F"/>
                </a:solidFill>
              </a:rPr>
              <a:t>import</a:t>
            </a:r>
            <a:r>
              <a:rPr lang="en" sz="2100"/>
              <a:t> Rectangle</a:t>
            </a:r>
            <a:endParaRPr sz="2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Define Configuration </a:t>
            </a:r>
            <a:endParaRPr/>
          </a:p>
        </p:txBody>
      </p:sp>
      <p:sp>
        <p:nvSpPr>
          <p:cNvPr id="87" name="Google Shape;87;p15"/>
          <p:cNvSpPr txBox="1"/>
          <p:nvPr>
            <p:ph idx="1" type="body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Modify the existing configuration given in config.py of the mrcnn repository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NUM_CLASSES is defined to be the 80 classes the pretrained coco dataset is trained on PLUS the background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NAME has to be defined</a:t>
            </a:r>
            <a:endParaRPr/>
          </a:p>
        </p:txBody>
      </p:sp>
      <p:pic>
        <p:nvPicPr>
          <p:cNvPr id="88" name="Google Shape;8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1437" y="1367070"/>
            <a:ext cx="4377762" cy="240934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" name="Google Shape;89;p15"/>
          <p:cNvCxnSpPr/>
          <p:nvPr/>
        </p:nvCxnSpPr>
        <p:spPr>
          <a:xfrm rot="10800000">
            <a:off x="5367075" y="3597875"/>
            <a:ext cx="516900" cy="437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90" name="Google Shape;90;p15"/>
          <p:cNvGrpSpPr/>
          <p:nvPr/>
        </p:nvGrpSpPr>
        <p:grpSpPr>
          <a:xfrm>
            <a:off x="5670800" y="3911100"/>
            <a:ext cx="2593200" cy="1054800"/>
            <a:chOff x="5670800" y="3911100"/>
            <a:chExt cx="2593200" cy="1054800"/>
          </a:xfrm>
        </p:grpSpPr>
        <p:sp>
          <p:nvSpPr>
            <p:cNvPr id="91" name="Google Shape;91;p15"/>
            <p:cNvSpPr/>
            <p:nvPr/>
          </p:nvSpPr>
          <p:spPr>
            <a:xfrm>
              <a:off x="5764700" y="3911100"/>
              <a:ext cx="2405400" cy="1054800"/>
            </a:xfrm>
            <a:prstGeom prst="rect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5"/>
            <p:cNvSpPr txBox="1"/>
            <p:nvPr/>
          </p:nvSpPr>
          <p:spPr>
            <a:xfrm>
              <a:off x="5670800" y="3999900"/>
              <a:ext cx="25932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Source Sans Pro"/>
                  <a:ea typeface="Source Sans Pro"/>
                  <a:cs typeface="Source Sans Pro"/>
                  <a:sym typeface="Source Sans Pro"/>
                </a:rPr>
                <a:t>create an instance of the new configuration here to use in the compilation later</a:t>
              </a:r>
              <a:endParaRPr sz="1500"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/>
          <p:nvPr/>
        </p:nvSpPr>
        <p:spPr>
          <a:xfrm>
            <a:off x="3737125" y="308125"/>
            <a:ext cx="5287500" cy="48354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Bounding Boxes</a:t>
            </a:r>
            <a:endParaRPr/>
          </a:p>
        </p:txBody>
      </p:sp>
      <p:sp>
        <p:nvSpPr>
          <p:cNvPr id="99" name="Google Shape;99;p16"/>
          <p:cNvSpPr txBox="1"/>
          <p:nvPr>
            <p:ph idx="1" type="body"/>
          </p:nvPr>
        </p:nvSpPr>
        <p:spPr>
          <a:xfrm>
            <a:off x="12" y="1259775"/>
            <a:ext cx="36753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The mrcnn model defines a display_instances() function that is used to view the classification, bounding box, and segmentation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◎"/>
            </a:pPr>
            <a:r>
              <a:rPr lang="en"/>
              <a:t>Make a function that just displays the bounding box:</a:t>
            </a:r>
            <a:endParaRPr/>
          </a:p>
        </p:txBody>
      </p:sp>
      <p:sp>
        <p:nvSpPr>
          <p:cNvPr id="100" name="Google Shape;100;p16"/>
          <p:cNvSpPr txBox="1"/>
          <p:nvPr>
            <p:ph idx="2" type="body"/>
          </p:nvPr>
        </p:nvSpPr>
        <p:spPr>
          <a:xfrm>
            <a:off x="3737125" y="616800"/>
            <a:ext cx="5565900" cy="3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6AA84F"/>
                </a:solidFill>
              </a:rPr>
              <a:t>d</a:t>
            </a:r>
            <a:r>
              <a:rPr lang="en" sz="1900">
                <a:solidFill>
                  <a:srgbClr val="6AA84F"/>
                </a:solidFill>
              </a:rPr>
              <a:t>ef</a:t>
            </a:r>
            <a:r>
              <a:rPr lang="en" sz="1900"/>
              <a:t> </a:t>
            </a:r>
            <a:r>
              <a:rPr lang="en" sz="1900">
                <a:solidFill>
                  <a:schemeClr val="accent2"/>
                </a:solidFill>
              </a:rPr>
              <a:t>draw_image_with_boxes</a:t>
            </a:r>
            <a:r>
              <a:rPr lang="en" sz="1900"/>
              <a:t>(filename, boxes_list):</a:t>
            </a:r>
            <a:endParaRPr sz="1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/>
              <a:t>	</a:t>
            </a:r>
            <a:r>
              <a:rPr lang="en" sz="1900"/>
              <a:t>d</a:t>
            </a:r>
            <a:r>
              <a:rPr lang="en" sz="1900"/>
              <a:t>ata </a:t>
            </a:r>
            <a:r>
              <a:rPr lang="en" sz="1900">
                <a:solidFill>
                  <a:srgbClr val="674EA7"/>
                </a:solidFill>
              </a:rPr>
              <a:t>=</a:t>
            </a:r>
            <a:r>
              <a:rPr lang="en" sz="1900"/>
              <a:t> pyplot.imread(filename)</a:t>
            </a:r>
            <a:endParaRPr sz="1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/>
              <a:t>	pyplot.imshow(data)</a:t>
            </a:r>
            <a:endParaRPr sz="1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/>
              <a:t>	ax </a:t>
            </a:r>
            <a:r>
              <a:rPr lang="en" sz="1900">
                <a:solidFill>
                  <a:srgbClr val="674EA7"/>
                </a:solidFill>
              </a:rPr>
              <a:t>=</a:t>
            </a:r>
            <a:r>
              <a:rPr lang="en" sz="1900"/>
              <a:t> pyplot.gca()</a:t>
            </a:r>
            <a:endParaRPr sz="1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/>
              <a:t>	</a:t>
            </a:r>
            <a:r>
              <a:rPr lang="en" sz="1900">
                <a:solidFill>
                  <a:srgbClr val="6AA84F"/>
                </a:solidFill>
              </a:rPr>
              <a:t>for</a:t>
            </a:r>
            <a:r>
              <a:rPr lang="en" sz="1900"/>
              <a:t> box </a:t>
            </a:r>
            <a:r>
              <a:rPr lang="en" sz="1900">
                <a:solidFill>
                  <a:srgbClr val="6AA84F"/>
                </a:solidFill>
              </a:rPr>
              <a:t>in</a:t>
            </a:r>
            <a:r>
              <a:rPr lang="en" sz="1900"/>
              <a:t> boxes_list:</a:t>
            </a:r>
            <a:endParaRPr sz="1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/>
              <a:t>		</a:t>
            </a:r>
            <a:r>
              <a:rPr lang="en" sz="1900"/>
              <a:t>y</a:t>
            </a:r>
            <a:r>
              <a:rPr lang="en" sz="1900"/>
              <a:t>1, x1, y2, x2 </a:t>
            </a:r>
            <a:r>
              <a:rPr lang="en" sz="1900">
                <a:solidFill>
                  <a:srgbClr val="674EA7"/>
                </a:solidFill>
              </a:rPr>
              <a:t>=</a:t>
            </a:r>
            <a:r>
              <a:rPr lang="en" sz="1900"/>
              <a:t> box</a:t>
            </a:r>
            <a:endParaRPr sz="1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/>
              <a:t>		</a:t>
            </a:r>
            <a:r>
              <a:rPr lang="en" sz="1900"/>
              <a:t>w</a:t>
            </a:r>
            <a:r>
              <a:rPr lang="en" sz="1900"/>
              <a:t>idth, height </a:t>
            </a:r>
            <a:r>
              <a:rPr lang="en" sz="1900">
                <a:solidFill>
                  <a:srgbClr val="674EA7"/>
                </a:solidFill>
              </a:rPr>
              <a:t>=</a:t>
            </a:r>
            <a:r>
              <a:rPr lang="en" sz="1900"/>
              <a:t> x2-x1, y2-y1</a:t>
            </a:r>
            <a:endParaRPr sz="1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/>
              <a:t>		rect </a:t>
            </a:r>
            <a:r>
              <a:rPr lang="en" sz="1900">
                <a:solidFill>
                  <a:srgbClr val="674EA7"/>
                </a:solidFill>
              </a:rPr>
              <a:t>=</a:t>
            </a:r>
            <a:r>
              <a:rPr lang="en" sz="1900"/>
              <a:t> Rectangle((x1,y1), width, height,</a:t>
            </a:r>
            <a:br>
              <a:rPr lang="en" sz="1900"/>
            </a:br>
            <a:r>
              <a:rPr lang="en" sz="1900"/>
              <a:t>		fill</a:t>
            </a:r>
            <a:r>
              <a:rPr lang="en" sz="1900">
                <a:solidFill>
                  <a:srgbClr val="674EA7"/>
                </a:solidFill>
              </a:rPr>
              <a:t>=</a:t>
            </a:r>
            <a:r>
              <a:rPr b="1" lang="en" sz="1900">
                <a:solidFill>
                  <a:srgbClr val="6AA84F"/>
                </a:solidFill>
              </a:rPr>
              <a:t>False</a:t>
            </a:r>
            <a:r>
              <a:rPr lang="en" sz="1900"/>
              <a:t>, color</a:t>
            </a:r>
            <a:r>
              <a:rPr lang="en" sz="1900">
                <a:solidFill>
                  <a:srgbClr val="674EA7"/>
                </a:solidFill>
              </a:rPr>
              <a:t>=</a:t>
            </a:r>
            <a:r>
              <a:rPr lang="en" sz="1900">
                <a:solidFill>
                  <a:srgbClr val="980000"/>
                </a:solidFill>
              </a:rPr>
              <a:t>’red’</a:t>
            </a:r>
            <a:r>
              <a:rPr lang="en" sz="1900"/>
              <a:t>)</a:t>
            </a:r>
            <a:endParaRPr sz="1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/>
              <a:t>		ax.add_patch(rect)</a:t>
            </a:r>
            <a:endParaRPr sz="1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/>
              <a:t>	pyplot.show()</a:t>
            </a:r>
            <a:endParaRPr sz="1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Compile Model and Load Weights</a:t>
            </a:r>
            <a:endParaRPr/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67100" y="1202075"/>
            <a:ext cx="8209800" cy="3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◎"/>
            </a:pPr>
            <a:r>
              <a:rPr lang="en" sz="2000"/>
              <a:t>r</a:t>
            </a:r>
            <a:r>
              <a:rPr lang="en" sz="2000"/>
              <a:t>cnn </a:t>
            </a:r>
            <a:r>
              <a:rPr lang="en" sz="2000">
                <a:solidFill>
                  <a:srgbClr val="674EA7"/>
                </a:solidFill>
              </a:rPr>
              <a:t>=</a:t>
            </a:r>
            <a:r>
              <a:rPr lang="en" sz="2000"/>
              <a:t> MaskRCNN(mode </a:t>
            </a:r>
            <a:r>
              <a:rPr lang="en" sz="2000">
                <a:solidFill>
                  <a:srgbClr val="674EA7"/>
                </a:solidFill>
              </a:rPr>
              <a:t>=</a:t>
            </a:r>
            <a:r>
              <a:rPr lang="en" sz="2000"/>
              <a:t> </a:t>
            </a:r>
            <a:r>
              <a:rPr lang="en" sz="2000">
                <a:solidFill>
                  <a:srgbClr val="CC4125"/>
                </a:solidFill>
              </a:rPr>
              <a:t>‘inference’</a:t>
            </a:r>
            <a:r>
              <a:rPr lang="en" sz="2000"/>
              <a:t>, </a:t>
            </a:r>
            <a:br>
              <a:rPr lang="en" sz="2000"/>
            </a:br>
            <a:r>
              <a:rPr lang="en" sz="2000"/>
              <a:t>					model_dir </a:t>
            </a:r>
            <a:r>
              <a:rPr lang="en" sz="2000">
                <a:solidFill>
                  <a:srgbClr val="674EA7"/>
                </a:solidFill>
              </a:rPr>
              <a:t>=</a:t>
            </a:r>
            <a:r>
              <a:rPr lang="en" sz="2000"/>
              <a:t> </a:t>
            </a:r>
            <a:r>
              <a:rPr lang="en" sz="2000">
                <a:solidFill>
                  <a:srgbClr val="CC4125"/>
                </a:solidFill>
              </a:rPr>
              <a:t>‘./’</a:t>
            </a:r>
            <a:r>
              <a:rPr lang="en" sz="2000"/>
              <a:t>, config </a:t>
            </a:r>
            <a:r>
              <a:rPr lang="en" sz="2000">
                <a:solidFill>
                  <a:srgbClr val="674EA7"/>
                </a:solidFill>
              </a:rPr>
              <a:t>=</a:t>
            </a:r>
            <a:r>
              <a:rPr lang="en" sz="2000"/>
              <a:t> config)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‘</a:t>
            </a:r>
            <a:r>
              <a:rPr lang="en" sz="2000"/>
              <a:t>i</a:t>
            </a:r>
            <a:r>
              <a:rPr lang="en" sz="2000"/>
              <a:t>nference’ for testing, ‘training’ for training</a:t>
            </a:r>
            <a:endParaRPr sz="2000"/>
          </a:p>
          <a:p>
            <a:pPr indent="0" lvl="0" marL="9144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◎"/>
            </a:pPr>
            <a:r>
              <a:rPr lang="en" sz="2000"/>
              <a:t>rcnn.load_weights(</a:t>
            </a:r>
            <a:r>
              <a:rPr lang="en" sz="2000">
                <a:solidFill>
                  <a:srgbClr val="CC4125"/>
                </a:solidFill>
              </a:rPr>
              <a:t>‘mask_rcnn_coco.h5’</a:t>
            </a:r>
            <a:r>
              <a:rPr lang="en" sz="2000"/>
              <a:t>, by_name </a:t>
            </a:r>
            <a:r>
              <a:rPr lang="en" sz="2000">
                <a:solidFill>
                  <a:srgbClr val="674EA7"/>
                </a:solidFill>
              </a:rPr>
              <a:t>=</a:t>
            </a:r>
            <a:r>
              <a:rPr lang="en" sz="2000"/>
              <a:t> </a:t>
            </a:r>
            <a:r>
              <a:rPr b="1" lang="en" sz="2000">
                <a:solidFill>
                  <a:srgbClr val="6AA84F"/>
                </a:solidFill>
              </a:rPr>
              <a:t>True</a:t>
            </a:r>
            <a:r>
              <a:rPr lang="en" sz="2000"/>
              <a:t>)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The coco dataset is </a:t>
            </a:r>
            <a:r>
              <a:rPr lang="en" sz="2000"/>
              <a:t>available</a:t>
            </a:r>
            <a:r>
              <a:rPr lang="en" sz="2000"/>
              <a:t> in the mrcnn repository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Contains</a:t>
            </a:r>
            <a:r>
              <a:rPr lang="en" sz="2000"/>
              <a:t> the weights trained with this data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Names for Classification</a:t>
            </a:r>
            <a:endParaRPr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1470" lvl="0" marL="45720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1620"/>
              <a:buChar char="◎"/>
            </a:pPr>
            <a:r>
              <a:rPr lang="en" sz="1620"/>
              <a:t>Since the coco dataset is being used, a class_names array is created based on the categories coco was trained on and the background:</a:t>
            </a:r>
            <a:endParaRPr sz="1620"/>
          </a:p>
          <a:p>
            <a:pPr indent="0" lvl="0" marL="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620"/>
          </a:p>
          <a:p>
            <a:pPr indent="0" lvl="0" marL="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620"/>
          </a:p>
          <a:p>
            <a:pPr indent="0" lvl="0" marL="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605"/>
              <a:buNone/>
            </a:pPr>
            <a:r>
              <a:rPr lang="en" sz="1620"/>
              <a:t>class_names</a:t>
            </a:r>
            <a:r>
              <a:rPr lang="en" sz="1620"/>
              <a:t> = </a:t>
            </a:r>
            <a:r>
              <a:rPr lang="en" sz="1620"/>
              <a:t>[</a:t>
            </a:r>
            <a:r>
              <a:rPr lang="en" sz="1620">
                <a:solidFill>
                  <a:srgbClr val="A61C00"/>
                </a:solidFill>
              </a:rPr>
              <a:t>'BG'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'person'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'bicycle'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'car'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'motorcycle'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'airplane'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 'bus'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</a:t>
            </a:r>
            <a:br>
              <a:rPr lang="en" sz="1620">
                <a:solidFill>
                  <a:srgbClr val="A61C00"/>
                </a:solidFill>
              </a:rPr>
            </a:br>
            <a:r>
              <a:rPr lang="en" sz="1620">
                <a:solidFill>
                  <a:srgbClr val="A61C00"/>
                </a:solidFill>
              </a:rPr>
              <a:t>			'train'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'truck'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'boat'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'traffic light'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'fire hydrant'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'stop sign'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</a:t>
            </a:r>
            <a:br>
              <a:rPr lang="en" sz="1620">
                <a:solidFill>
                  <a:srgbClr val="A61C00"/>
                </a:solidFill>
              </a:rPr>
            </a:br>
            <a:r>
              <a:rPr lang="en" sz="1620">
                <a:solidFill>
                  <a:srgbClr val="A61C00"/>
                </a:solidFill>
              </a:rPr>
              <a:t>			'parking meter'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'bench'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'bird'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'cat'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'dog'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'horse'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'sheep'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'cow'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</a:t>
            </a:r>
            <a:br>
              <a:rPr lang="en" sz="1620">
                <a:solidFill>
                  <a:srgbClr val="A61C00"/>
                </a:solidFill>
              </a:rPr>
            </a:br>
            <a:r>
              <a:rPr lang="en" sz="1620">
                <a:solidFill>
                  <a:srgbClr val="A61C00"/>
                </a:solidFill>
              </a:rPr>
              <a:t>			'elephant'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'bear'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'zebra'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'giraffe'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'backpack'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'umbrella'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</a:t>
            </a:r>
            <a:br>
              <a:rPr lang="en" sz="1620">
                <a:solidFill>
                  <a:srgbClr val="A61C00"/>
                </a:solidFill>
              </a:rPr>
            </a:br>
            <a:r>
              <a:rPr lang="en" sz="1620">
                <a:solidFill>
                  <a:srgbClr val="A61C00"/>
                </a:solidFill>
              </a:rPr>
              <a:t>			'handbag'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'tie'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 'suitcase'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'frisbee'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'skis'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'snowboard'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</a:t>
            </a:r>
            <a:br>
              <a:rPr lang="en" sz="1620">
                <a:solidFill>
                  <a:srgbClr val="A61C00"/>
                </a:solidFill>
              </a:rPr>
            </a:br>
            <a:r>
              <a:rPr lang="en" sz="1620">
                <a:solidFill>
                  <a:srgbClr val="A61C00"/>
                </a:solidFill>
              </a:rPr>
              <a:t>			'sports ball'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'kite'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'baseball bat'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'baseball glove'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'skateboard'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</a:t>
            </a:r>
            <a:br>
              <a:rPr lang="en" sz="1620">
                <a:solidFill>
                  <a:srgbClr val="A61C00"/>
                </a:solidFill>
              </a:rPr>
            </a:br>
            <a:r>
              <a:rPr lang="en" sz="1620">
                <a:solidFill>
                  <a:srgbClr val="A61C00"/>
                </a:solidFill>
              </a:rPr>
              <a:t>			'surfboard'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'tennis racket'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'bottle'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'wine glass'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'cup'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'fork'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'knife'</a:t>
            </a:r>
            <a:r>
              <a:rPr lang="en" sz="1620"/>
              <a:t>,</a:t>
            </a:r>
            <a:br>
              <a:rPr lang="en" sz="1620"/>
            </a:br>
            <a:r>
              <a:rPr lang="en" sz="1620"/>
              <a:t>			</a:t>
            </a:r>
            <a:r>
              <a:rPr lang="en" sz="1620">
                <a:solidFill>
                  <a:srgbClr val="A61C00"/>
                </a:solidFill>
              </a:rPr>
              <a:t> 'spoon'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'bowl'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'banana'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'apple'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'sandwich'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'orange'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'broccoli'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</a:t>
            </a:r>
            <a:br>
              <a:rPr lang="en" sz="1620">
                <a:solidFill>
                  <a:srgbClr val="A61C00"/>
                </a:solidFill>
              </a:rPr>
            </a:br>
            <a:r>
              <a:rPr lang="en" sz="1620">
                <a:solidFill>
                  <a:srgbClr val="A61C00"/>
                </a:solidFill>
              </a:rPr>
              <a:t>			'carrot'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'hot dog'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'pizza'</a:t>
            </a:r>
            <a:r>
              <a:rPr lang="en" sz="1620"/>
              <a:t>, </a:t>
            </a:r>
            <a:r>
              <a:rPr lang="en" sz="1620">
                <a:solidFill>
                  <a:srgbClr val="A61C00"/>
                </a:solidFill>
              </a:rPr>
              <a:t>'donut'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'cake'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'chair'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'couch'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</a:t>
            </a:r>
            <a:br>
              <a:rPr lang="en" sz="1620">
                <a:solidFill>
                  <a:srgbClr val="A61C00"/>
                </a:solidFill>
              </a:rPr>
            </a:br>
            <a:r>
              <a:rPr lang="en" sz="1620">
                <a:solidFill>
                  <a:srgbClr val="A61C00"/>
                </a:solidFill>
              </a:rPr>
              <a:t>			'potted plant'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'bed'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'dining table'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'toilet'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'tv'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'laptop'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'mouse'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</a:t>
            </a:r>
            <a:br>
              <a:rPr lang="en" sz="1620">
                <a:solidFill>
                  <a:srgbClr val="A61C00"/>
                </a:solidFill>
              </a:rPr>
            </a:br>
            <a:r>
              <a:rPr lang="en" sz="1620">
                <a:solidFill>
                  <a:srgbClr val="A61C00"/>
                </a:solidFill>
              </a:rPr>
              <a:t>			'remote'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'keyboard'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'cell phone', 'microwave'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'oven'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'toaster'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'sink'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</a:t>
            </a:r>
            <a:br>
              <a:rPr lang="en" sz="1620">
                <a:solidFill>
                  <a:srgbClr val="A61C00"/>
                </a:solidFill>
              </a:rPr>
            </a:br>
            <a:r>
              <a:rPr lang="en" sz="1620">
                <a:solidFill>
                  <a:srgbClr val="A61C00"/>
                </a:solidFill>
              </a:rPr>
              <a:t>			'refrigerator'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'book'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'clock'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'vase'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'scissors'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'teddy bear'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'hair drier'</a:t>
            </a:r>
            <a:r>
              <a:rPr lang="en" sz="1620"/>
              <a:t>,</a:t>
            </a:r>
            <a:r>
              <a:rPr lang="en" sz="1620">
                <a:solidFill>
                  <a:srgbClr val="A61C00"/>
                </a:solidFill>
              </a:rPr>
              <a:t> </a:t>
            </a:r>
            <a:br>
              <a:rPr lang="en" sz="1620">
                <a:solidFill>
                  <a:srgbClr val="A61C00"/>
                </a:solidFill>
              </a:rPr>
            </a:br>
            <a:r>
              <a:rPr lang="en" sz="1620">
                <a:solidFill>
                  <a:srgbClr val="A61C00"/>
                </a:solidFill>
              </a:rPr>
              <a:t>			'toothbrush'</a:t>
            </a:r>
            <a:r>
              <a:rPr lang="en" sz="1620"/>
              <a:t>]</a:t>
            </a:r>
            <a:endParaRPr sz="1620"/>
          </a:p>
          <a:p>
            <a:pPr indent="0" lvl="0" marL="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62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568200" y="308125"/>
            <a:ext cx="25353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Predictions</a:t>
            </a:r>
            <a:endParaRPr/>
          </a:p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2350750" y="3903875"/>
            <a:ext cx="7571700" cy="13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◎"/>
            </a:pPr>
            <a:r>
              <a:rPr lang="en" sz="2000"/>
              <a:t>‘</a:t>
            </a:r>
            <a:r>
              <a:rPr lang="en" sz="2000"/>
              <a:t>e</a:t>
            </a:r>
            <a:r>
              <a:rPr lang="en" sz="2000"/>
              <a:t>lephant.jpeg’ is an added image in the working directory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 sz="2000"/>
              <a:t>r</a:t>
            </a:r>
            <a:r>
              <a:rPr lang="en" sz="2000"/>
              <a:t>cnn.detect is similar to model.predict from keras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◎"/>
            </a:pPr>
            <a:r>
              <a:rPr lang="en" sz="2000"/>
              <a:t>r</a:t>
            </a:r>
            <a:r>
              <a:rPr lang="en" sz="2000"/>
              <a:t> = results[0] is being used as a shortcut</a:t>
            </a:r>
            <a:endParaRPr sz="2000"/>
          </a:p>
        </p:txBody>
      </p:sp>
      <p:pic>
        <p:nvPicPr>
          <p:cNvPr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963" y="1164401"/>
            <a:ext cx="8734077" cy="1285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0" name="Google Shape;120;p19"/>
          <p:cNvCxnSpPr/>
          <p:nvPr/>
        </p:nvCxnSpPr>
        <p:spPr>
          <a:xfrm flipH="1">
            <a:off x="4639625" y="1017150"/>
            <a:ext cx="809400" cy="70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21" name="Google Shape;121;p19"/>
          <p:cNvGrpSpPr/>
          <p:nvPr/>
        </p:nvGrpSpPr>
        <p:grpSpPr>
          <a:xfrm>
            <a:off x="5256975" y="136075"/>
            <a:ext cx="2148600" cy="1046700"/>
            <a:chOff x="5256975" y="136075"/>
            <a:chExt cx="2148600" cy="1046700"/>
          </a:xfrm>
        </p:grpSpPr>
        <p:sp>
          <p:nvSpPr>
            <p:cNvPr id="122" name="Google Shape;122;p19"/>
            <p:cNvSpPr/>
            <p:nvPr/>
          </p:nvSpPr>
          <p:spPr>
            <a:xfrm>
              <a:off x="5376375" y="136075"/>
              <a:ext cx="1909800" cy="1046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9"/>
            <p:cNvSpPr txBox="1"/>
            <p:nvPr/>
          </p:nvSpPr>
          <p:spPr>
            <a:xfrm>
              <a:off x="5256975" y="136075"/>
              <a:ext cx="2148600" cy="104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Source Sans Pro"/>
                  <a:ea typeface="Source Sans Pro"/>
                  <a:cs typeface="Source Sans Pro"/>
                  <a:sym typeface="Source Sans Pro"/>
                </a:rPr>
                <a:t>draw_image_with_boxes will display ONLY the bounding box </a:t>
              </a:r>
              <a:r>
                <a:rPr lang="en">
                  <a:latin typeface="Source Sans Pro"/>
                  <a:ea typeface="Source Sans Pro"/>
                  <a:cs typeface="Source Sans Pro"/>
                  <a:sym typeface="Source Sans Pro"/>
                </a:rPr>
                <a:t>overlaid</a:t>
              </a:r>
              <a:r>
                <a:rPr lang="en">
                  <a:latin typeface="Source Sans Pro"/>
                  <a:ea typeface="Source Sans Pro"/>
                  <a:cs typeface="Source Sans Pro"/>
                  <a:sym typeface="Source Sans Pro"/>
                </a:rPr>
                <a:t> on the image</a:t>
              </a: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cxnSp>
        <p:nvCxnSpPr>
          <p:cNvPr id="124" name="Google Shape;124;p19"/>
          <p:cNvCxnSpPr/>
          <p:nvPr/>
        </p:nvCxnSpPr>
        <p:spPr>
          <a:xfrm rot="10800000">
            <a:off x="1214500" y="2449475"/>
            <a:ext cx="373500" cy="59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5" name="Google Shape;125;p19"/>
          <p:cNvSpPr/>
          <p:nvPr/>
        </p:nvSpPr>
        <p:spPr>
          <a:xfrm>
            <a:off x="1857850" y="2729700"/>
            <a:ext cx="2356200" cy="1285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9"/>
          <p:cNvSpPr txBox="1"/>
          <p:nvPr/>
        </p:nvSpPr>
        <p:spPr>
          <a:xfrm>
            <a:off x="1878700" y="2741250"/>
            <a:ext cx="23145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d</a:t>
            </a: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isplay_instances is from mrcnn.visualize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s</a:t>
            </a: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hows the mask, bounding box, and classification with confidence on the image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0597" y="596212"/>
            <a:ext cx="4102799" cy="395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7875" y="599637"/>
            <a:ext cx="2996126" cy="3944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0"/>
          <p:cNvPicPr preferRelativeResize="0"/>
          <p:nvPr/>
        </p:nvPicPr>
        <p:blipFill rotWithShape="1">
          <a:blip r:embed="rId5">
            <a:alphaModFix/>
          </a:blip>
          <a:srcRect b="0" l="0" r="0" t="5401"/>
          <a:stretch/>
        </p:blipFill>
        <p:spPr>
          <a:xfrm>
            <a:off x="-83050" y="603050"/>
            <a:ext cx="2996124" cy="3944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739092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